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84" r:id="rId2"/>
    <p:sldId id="378" r:id="rId3"/>
    <p:sldId id="388" r:id="rId4"/>
    <p:sldId id="379" r:id="rId5"/>
    <p:sldId id="389" r:id="rId6"/>
    <p:sldId id="385" r:id="rId7"/>
    <p:sldId id="380" r:id="rId8"/>
    <p:sldId id="386" r:id="rId9"/>
    <p:sldId id="387" r:id="rId10"/>
    <p:sldId id="381" r:id="rId11"/>
    <p:sldId id="383" r:id="rId12"/>
    <p:sldId id="382" r:id="rId13"/>
    <p:sldId id="391" r:id="rId14"/>
    <p:sldId id="390" r:id="rId15"/>
    <p:sldId id="37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6327" autoAdjust="0"/>
  </p:normalViewPr>
  <p:slideViewPr>
    <p:cSldViewPr showGuides="1">
      <p:cViewPr varScale="1">
        <p:scale>
          <a:sx n="168" d="100"/>
          <a:sy n="168" d="100"/>
        </p:scale>
        <p:origin x="432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10/05/2023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10/05/2023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1583" y="2492896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21583" y="3789040"/>
            <a:ext cx="3960441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22254" y="4128175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33939" y="200045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seminar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222069"/>
            <a:ext cx="6384032" cy="11052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99" y="1989069"/>
            <a:ext cx="2808312" cy="1718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3BFE2-81EF-B846-1992-BCE92610008E}"/>
              </a:ext>
            </a:extLst>
          </p:cNvPr>
          <p:cNvSpPr txBox="1"/>
          <p:nvPr/>
        </p:nvSpPr>
        <p:spPr>
          <a:xfrm>
            <a:off x="6960096" y="5612330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Transmit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81388-E298-B424-5AA6-FF92F5A16818}"/>
              </a:ext>
            </a:extLst>
          </p:cNvPr>
          <p:cNvSpPr txBox="1"/>
          <p:nvPr/>
        </p:nvSpPr>
        <p:spPr>
          <a:xfrm>
            <a:off x="6325130" y="3390589"/>
            <a:ext cx="343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Serial Management Interface (SMI) 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5ACF9-21CB-0682-8240-DF11349FA236}"/>
              </a:ext>
            </a:extLst>
          </p:cNvPr>
          <p:cNvSpPr txBox="1"/>
          <p:nvPr/>
        </p:nvSpPr>
        <p:spPr>
          <a:xfrm>
            <a:off x="928127" y="37258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Receive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B001B-375D-EC10-E4D5-50DCDC3B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55" y="4440379"/>
            <a:ext cx="2808312" cy="1040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42A17-F028-ED33-11D2-94D5C7AEC32A}"/>
              </a:ext>
            </a:extLst>
          </p:cNvPr>
          <p:cNvSpPr txBox="1"/>
          <p:nvPr/>
        </p:nvSpPr>
        <p:spPr>
          <a:xfrm>
            <a:off x="928127" y="5531540"/>
            <a:ext cx="243156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Resource utilisation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62% LUT, 55% BRAM, 12% FF</a:t>
            </a:r>
            <a:endParaRPr lang="en-AU" sz="1050" b="1" dirty="0">
              <a:solidFill>
                <a:schemeClr val="accent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3CCC85-8D41-EEFE-4D5E-45DBA3304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31" y="4557496"/>
            <a:ext cx="7084717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18" y="3342994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1870532"/>
            <a:ext cx="4195946" cy="394736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D463D-3B9D-FEC2-7ACB-5FEEF7368447}"/>
              </a:ext>
            </a:extLst>
          </p:cNvPr>
          <p:cNvSpPr txBox="1"/>
          <p:nvPr/>
        </p:nvSpPr>
        <p:spPr>
          <a:xfrm>
            <a:off x="6333356" y="4437112"/>
            <a:ext cx="3870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Pull requests for Neorv32 MCU.</a:t>
            </a:r>
          </a:p>
          <a:p>
            <a:pPr algn="ctr"/>
            <a:r>
              <a:rPr lang="en-GB" sz="1100" b="1" dirty="0">
                <a:solidFill>
                  <a:schemeClr val="accent1"/>
                </a:solidFill>
              </a:rPr>
              <a:t>Created example for external interrupts on </a:t>
            </a:r>
            <a:r>
              <a:rPr lang="en-GB" sz="1100" b="1" dirty="0" err="1">
                <a:solidFill>
                  <a:schemeClr val="accent1"/>
                </a:solidFill>
              </a:rPr>
              <a:t>Freertos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E226-D9A7-EC37-E4ED-33C4351F5F00}"/>
              </a:ext>
            </a:extLst>
          </p:cNvPr>
          <p:cNvSpPr txBox="1"/>
          <p:nvPr/>
        </p:nvSpPr>
        <p:spPr>
          <a:xfrm>
            <a:off x="590607" y="5864570"/>
            <a:ext cx="368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accent1"/>
                </a:solidFill>
              </a:rPr>
              <a:t>Xirq</a:t>
            </a:r>
            <a:r>
              <a:rPr lang="en-GB" sz="1400" b="1" dirty="0">
                <a:solidFill>
                  <a:schemeClr val="accent1"/>
                </a:solidFill>
              </a:rPr>
              <a:t> hardware bug find in Neorv32 MCU.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2030400"/>
            <a:ext cx="4464570" cy="4063640"/>
          </a:xfrm>
        </p:spPr>
        <p:txBody>
          <a:bodyPr/>
          <a:lstStyle/>
          <a:p>
            <a:r>
              <a:rPr lang="en-GB" dirty="0"/>
              <a:t>Get Transmit logic working with RMII PHY</a:t>
            </a:r>
          </a:p>
          <a:p>
            <a:br>
              <a:rPr lang="en-GB" dirty="0"/>
            </a:br>
            <a:r>
              <a:rPr lang="en-GB" dirty="0"/>
              <a:t>Get a filesystem working on a microSD card. </a:t>
            </a:r>
          </a:p>
          <a:p>
            <a:endParaRPr lang="en-GB" dirty="0"/>
          </a:p>
          <a:p>
            <a:r>
              <a:rPr lang="en-GB" dirty="0"/>
              <a:t>Create simple webserver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40D8160-B119-CF2E-FB3C-3EAD93D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1" y="4376460"/>
            <a:ext cx="7050038" cy="1289307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D70B33-667F-4DDA-1289-E78EAC2DD4E7}"/>
              </a:ext>
            </a:extLst>
          </p:cNvPr>
          <p:cNvSpPr txBox="1">
            <a:spLocks/>
          </p:cNvSpPr>
          <p:nvPr/>
        </p:nvSpPr>
        <p:spPr>
          <a:xfrm>
            <a:off x="6023992" y="2030400"/>
            <a:ext cx="446457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hardware filtering mechanism - tie that into the existing system.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Add second ethernet interface.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0468AE-BB5C-5C1D-94E1-5C47931E44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821950" cy="4063640"/>
          </a:xfrm>
        </p:spPr>
        <p:txBody>
          <a:bodyPr/>
          <a:lstStyle/>
          <a:p>
            <a:r>
              <a:rPr lang="en-GB" dirty="0"/>
              <a:t>Use of a PMOD port for second PHY</a:t>
            </a:r>
            <a:br>
              <a:rPr lang="en-GB" dirty="0"/>
            </a:br>
            <a:r>
              <a:rPr lang="en-GB" dirty="0"/>
              <a:t>    - Signal integrity issues</a:t>
            </a:r>
            <a:br>
              <a:rPr lang="en-GB" dirty="0"/>
            </a:br>
            <a:r>
              <a:rPr lang="en-GB" dirty="0"/>
              <a:t>    - Not impedance matched</a:t>
            </a:r>
            <a:br>
              <a:rPr lang="en-GB" dirty="0"/>
            </a:br>
            <a:r>
              <a:rPr lang="en-GB" dirty="0"/>
              <a:t>    - No delay matching</a:t>
            </a:r>
            <a:br>
              <a:rPr lang="en-GB" dirty="0"/>
            </a:br>
            <a:r>
              <a:rPr lang="en-GB" dirty="0"/>
              <a:t>    - Not meant for high speeds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Run out of resources</a:t>
            </a:r>
            <a:br>
              <a:rPr lang="en-GB" dirty="0"/>
            </a:br>
            <a:r>
              <a:rPr lang="en-GB" dirty="0"/>
              <a:t>    - May need to spend extra time optimising </a:t>
            </a:r>
            <a:br>
              <a:rPr lang="en-GB" dirty="0"/>
            </a:br>
            <a:br>
              <a:rPr lang="en-GB" dirty="0"/>
            </a:br>
            <a:endParaRPr lang="en-GB" dirty="0"/>
          </a:p>
          <a:p>
            <a:r>
              <a:rPr lang="en-GB" dirty="0"/>
              <a:t>MicroSD card support</a:t>
            </a:r>
            <a:br>
              <a:rPr lang="en-GB" dirty="0"/>
            </a:br>
            <a:r>
              <a:rPr lang="en-GB" dirty="0"/>
              <a:t>    - Not all microSD cards support SPI mode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ED43FC-72D8-7D23-7665-EB6AFA67C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Potential challenges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2A7F8D-53EA-0BF4-8ABA-2A8C4DA89B8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2414C5-78D8-7804-2712-6D445F264C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22D5859-F118-5EE1-F534-2C80E11FC76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2BFBBD-4969-EAFE-12B2-3E4546FEA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4252" y="1371485"/>
            <a:ext cx="3125147" cy="22322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128054-D8EF-1AEE-802C-B89E58310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792" y="1588207"/>
            <a:ext cx="3529340" cy="184079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963DF11-2DA2-BF2C-A3BC-FD8CC7D07C98}"/>
              </a:ext>
            </a:extLst>
          </p:cNvPr>
          <p:cNvGrpSpPr/>
          <p:nvPr/>
        </p:nvGrpSpPr>
        <p:grpSpPr>
          <a:xfrm>
            <a:off x="5663952" y="4226384"/>
            <a:ext cx="5328592" cy="1685882"/>
            <a:chOff x="6168008" y="4153940"/>
            <a:chExt cx="5328592" cy="168588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5B8B64-3494-FA6B-9434-541505B1B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8008" y="4529564"/>
              <a:ext cx="5140243" cy="131025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AC84971-1B57-74C1-2578-D30D84B72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620" t="42730" r="10510" b="23247"/>
            <a:stretch/>
          </p:blipFill>
          <p:spPr>
            <a:xfrm>
              <a:off x="6240016" y="4153940"/>
              <a:ext cx="5256584" cy="318489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FF9960-4BE1-4DB2-8DC7-7B7F3467292C}"/>
              </a:ext>
            </a:extLst>
          </p:cNvPr>
          <p:cNvSpPr txBox="1"/>
          <p:nvPr/>
        </p:nvSpPr>
        <p:spPr>
          <a:xfrm>
            <a:off x="7392144" y="5950303"/>
            <a:ext cx="229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Raw TX data from MAC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DCCC59-2A64-85B4-2ADB-30DE8E73806A}"/>
              </a:ext>
            </a:extLst>
          </p:cNvPr>
          <p:cNvSpPr txBox="1"/>
          <p:nvPr/>
        </p:nvSpPr>
        <p:spPr>
          <a:xfrm>
            <a:off x="4799856" y="3436097"/>
            <a:ext cx="229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50Mhz Clock signal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31775-240A-CFB2-5372-E3D72AEC40B2}"/>
              </a:ext>
            </a:extLst>
          </p:cNvPr>
          <p:cNvSpPr txBox="1"/>
          <p:nvPr/>
        </p:nvSpPr>
        <p:spPr>
          <a:xfrm>
            <a:off x="8915669" y="3603733"/>
            <a:ext cx="2291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Eye diagram of TX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97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2B8D2-7B87-896C-76FB-0D915C6278C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l"/>
            <a:r>
              <a:rPr lang="en-GB" sz="1800" b="0" i="0" u="none" strike="noStrike" baseline="0" dirty="0">
                <a:latin typeface="NimbusRomNo9L-Regu"/>
              </a:rPr>
              <a:t>[2] E. D. Zwicky, S. Cooper, and D. B. Chapman, </a:t>
            </a:r>
            <a:r>
              <a:rPr lang="en-GB" sz="1800" b="0" i="0" u="none" strike="noStrike" baseline="0" dirty="0">
                <a:latin typeface="NimbusRomNo9L-ReguItal"/>
              </a:rPr>
              <a:t>Building Internet Firewalls (2nd Ed.)</a:t>
            </a:r>
            <a:r>
              <a:rPr lang="en-GB" sz="1800" b="0" i="0" u="none" strike="noStrike" baseline="0" dirty="0">
                <a:latin typeface="NimbusRomNo9L-Regu"/>
              </a:rPr>
              <a:t>. USA:</a:t>
            </a:r>
            <a:br>
              <a:rPr lang="en-GB" sz="1800" b="0" i="0" u="none" strike="noStrike" baseline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O’Reilly and Associates, Inc., 2000.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[3] A. </a:t>
            </a:r>
            <a:r>
              <a:rPr lang="en-GB" sz="1800" b="0" i="0" u="none" strike="noStrike" baseline="0" dirty="0" err="1">
                <a:latin typeface="NimbusRomNo9L-Regu"/>
              </a:rPr>
              <a:t>Wicaksana</a:t>
            </a:r>
            <a:r>
              <a:rPr lang="en-GB" sz="1800" b="0" i="0" u="none" strike="noStrike" baseline="0" dirty="0">
                <a:latin typeface="NimbusRomNo9L-Regu"/>
              </a:rPr>
              <a:t> and A. </a:t>
            </a:r>
            <a:r>
              <a:rPr lang="en-GB" sz="1800" b="0" i="0" u="none" strike="noStrike" baseline="0" dirty="0" err="1">
                <a:latin typeface="NimbusRomNo9L-Regu"/>
              </a:rPr>
              <a:t>Sasongko</a:t>
            </a:r>
            <a:r>
              <a:rPr lang="en-GB" sz="1800" b="0" i="0" u="none" strike="noStrike" baseline="0" dirty="0">
                <a:latin typeface="NimbusRomNo9L-Regu"/>
              </a:rPr>
              <a:t>, “Fast and reconfigurable packet classification engine in </a:t>
            </a:r>
            <a:r>
              <a:rPr lang="en-GB" sz="1800" b="0" i="0" u="none" strike="noStrike" baseline="0" dirty="0" err="1">
                <a:latin typeface="NimbusRomNo9L-Regu"/>
              </a:rPr>
              <a:t>fpga</a:t>
            </a:r>
            <a:r>
              <a:rPr lang="en-GB" sz="1800" b="0" i="0" u="none" strike="noStrike" baseline="0" dirty="0">
                <a:latin typeface="NimbusRomNo9L-Regu"/>
              </a:rPr>
              <a:t> based</a:t>
            </a:r>
            <a:br>
              <a:rPr lang="en-GB" sz="1800" b="0" dirty="0">
                <a:latin typeface="NimbusRomNo9L-Regu"/>
              </a:rPr>
            </a:br>
            <a:r>
              <a:rPr lang="en-GB" sz="1800" b="0" i="0" u="none" strike="noStrike" baseline="0" dirty="0">
                <a:latin typeface="NimbusRomNo9L-Regu"/>
              </a:rPr>
              <a:t>firewall,” in </a:t>
            </a:r>
            <a:r>
              <a:rPr lang="en-GB" sz="1800" b="0" i="0" u="none" strike="noStrike" baseline="0" dirty="0">
                <a:latin typeface="NimbusRomNo9L-ReguItal"/>
              </a:rPr>
              <a:t>Proceedings of the 2011 International Conference on Electrical Engineering</a:t>
            </a:r>
            <a:br>
              <a:rPr lang="en-GB" sz="1800" b="0" i="0" u="none" strike="noStrike" baseline="0" dirty="0">
                <a:latin typeface="NimbusRomNo9L-ReguItal"/>
              </a:rPr>
            </a:br>
            <a:r>
              <a:rPr lang="en-GB" sz="1800" b="0" i="0" u="none" strike="noStrike" baseline="0" dirty="0">
                <a:latin typeface="NimbusRomNo9L-ReguItal"/>
              </a:rPr>
              <a:t>and Informatics</a:t>
            </a:r>
            <a:r>
              <a:rPr lang="en-GB" sz="1800" b="0" i="0" u="none" strike="noStrike" baseline="0" dirty="0">
                <a:latin typeface="NimbusRomNo9L-Regu"/>
              </a:rPr>
              <a:t>, (Ithaca), pp. 1–6, IEEE, 2016.</a:t>
            </a:r>
          </a:p>
          <a:p>
            <a:pPr algn="l"/>
            <a:r>
              <a:rPr lang="en-GB" sz="1800" b="0" i="0" u="none" strike="noStrike" baseline="0" dirty="0">
                <a:latin typeface="NimbusRomNo9L-Regu"/>
              </a:rPr>
              <a:t>[1] A. C. S. </a:t>
            </a:r>
            <a:r>
              <a:rPr lang="en-GB" sz="1800" b="0" i="0" u="none" strike="noStrike" baseline="0" dirty="0" err="1">
                <a:latin typeface="NimbusRomNo9L-Regu"/>
              </a:rPr>
              <a:t>Center</a:t>
            </a:r>
            <a:r>
              <a:rPr lang="en-GB" sz="1800" b="0" i="0" u="none" strike="noStrike" baseline="0" dirty="0">
                <a:latin typeface="NimbusRomNo9L-Regu"/>
              </a:rPr>
              <a:t>, “</a:t>
            </a:r>
            <a:r>
              <a:rPr lang="en-GB" sz="1800" b="0" i="0" u="none" strike="noStrike" baseline="0" dirty="0" err="1">
                <a:latin typeface="NimbusRomNo9L-Regu"/>
              </a:rPr>
              <a:t>Acsc</a:t>
            </a:r>
            <a:r>
              <a:rPr lang="en-GB" sz="1800" b="0" i="0" u="none" strike="noStrike" baseline="0" dirty="0">
                <a:latin typeface="NimbusRomNo9L-Regu"/>
              </a:rPr>
              <a:t> annual cyber threat report, </a:t>
            </a:r>
            <a:r>
              <a:rPr lang="en-GB" sz="1800" b="0" i="0" u="none" strike="noStrike" baseline="0" dirty="0" err="1">
                <a:latin typeface="NimbusRomNo9L-Regu"/>
              </a:rPr>
              <a:t>july</a:t>
            </a:r>
            <a:r>
              <a:rPr lang="en-GB" sz="1800" b="0" i="0" u="none" strike="noStrike" baseline="0" dirty="0">
                <a:latin typeface="NimbusRomNo9L-Regu"/>
              </a:rPr>
              <a:t> 2021 to </a:t>
            </a:r>
            <a:r>
              <a:rPr lang="en-GB" sz="1800" b="0" i="0" u="none" strike="noStrike" baseline="0" dirty="0" err="1">
                <a:latin typeface="NimbusRomNo9L-Regu"/>
              </a:rPr>
              <a:t>june</a:t>
            </a:r>
            <a:r>
              <a:rPr lang="en-GB" sz="1800" b="0" i="0" u="none" strike="noStrike" baseline="0" dirty="0">
                <a:latin typeface="NimbusRomNo9L-Regu"/>
              </a:rPr>
              <a:t> 2022.”</a:t>
            </a:r>
            <a:br>
              <a:rPr lang="en-GB" sz="1800" b="0" i="0" u="none" strike="noStrike" baseline="0" dirty="0">
                <a:latin typeface="NimbusRomNo9L-Regu"/>
              </a:rPr>
            </a:br>
            <a:r>
              <a:rPr lang="en-AU" sz="1800" b="0" i="0" u="none" strike="noStrike" baseline="0" dirty="0">
                <a:latin typeface="CMTT12"/>
              </a:rPr>
              <a:t>https://www.cyber.gov.au/acsc/view-all-content/reports-and-statistics/acsc-annual-cyber-threat-report-july-2021-june-2022</a:t>
            </a:r>
            <a:r>
              <a:rPr lang="en-AU" sz="1800" b="0" i="0" u="none" strike="noStrike" baseline="0" dirty="0">
                <a:latin typeface="NimbusRomNo9L-Regu"/>
              </a:rPr>
              <a:t>, Nov 2022.</a:t>
            </a:r>
            <a:endParaRPr lang="en-GB" sz="1800" b="0" i="0" u="none" strike="noStrike" baseline="0" dirty="0">
              <a:latin typeface="NimbusRomNo9L-Regu"/>
            </a:endParaRPr>
          </a:p>
          <a:p>
            <a:pPr algn="l"/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0C99F2-08D1-31D8-A2EC-8A1EC837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5E66B3-6F9C-F379-4151-C651E59081E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EE718-DE64-CB6B-9FDA-6658072E5F4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65675D-0995-5101-AF48-DAD00F96310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3273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Lower network bandwidth.</a:t>
            </a:r>
          </a:p>
          <a:p>
            <a:endParaRPr lang="en-GB" dirty="0"/>
          </a:p>
          <a:p>
            <a:r>
              <a:rPr lang="en-GB" dirty="0"/>
              <a:t>Increasing security is needed.</a:t>
            </a:r>
            <a:br>
              <a:rPr lang="en-GB" dirty="0"/>
            </a:br>
            <a:r>
              <a:rPr lang="en-GB" dirty="0"/>
              <a:t>    - 76,000 cyber crime reports alone in Australia last year </a:t>
            </a:r>
            <a:br>
              <a:rPr lang="en-GB" dirty="0"/>
            </a:br>
            <a:r>
              <a:rPr lang="en-GB" dirty="0"/>
              <a:t>      and growing [1]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Block certain networks from passing through based on several conditions</a:t>
            </a:r>
          </a:p>
          <a:p>
            <a:endParaRPr lang="en-GB" dirty="0"/>
          </a:p>
          <a:p>
            <a:r>
              <a:rPr lang="en-GB" dirty="0"/>
              <a:t>Isolate private networks from public networks to increase security [2]</a:t>
            </a:r>
          </a:p>
          <a:p>
            <a:endParaRPr lang="en-GB" dirty="0"/>
          </a:p>
          <a:p>
            <a:r>
              <a:rPr lang="en-GB" dirty="0"/>
              <a:t>Packet filter is one of the most simple design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 [2]</a:t>
            </a:r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AU" dirty="0"/>
              <a:t>Image: John R. Vacca 2014, Managing Information Security</a:t>
            </a:r>
          </a:p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858E25-8B49-33B6-161A-DC3DDBE8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127" y="2780928"/>
            <a:ext cx="4032448" cy="215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770C90-2829-D3E9-C798-F6CB4F79E817}"/>
              </a:ext>
            </a:extLst>
          </p:cNvPr>
          <p:cNvSpPr txBox="1"/>
          <p:nvPr/>
        </p:nvSpPr>
        <p:spPr>
          <a:xfrm>
            <a:off x="7843678" y="5185823"/>
            <a:ext cx="3011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Firewall use case example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parallelisation and optimisation</a:t>
            </a:r>
            <a:br>
              <a:rPr lang="en-AU" dirty="0"/>
            </a:br>
            <a:r>
              <a:rPr lang="en-AU" dirty="0"/>
              <a:t>    - Power efficient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672482" cy="108000"/>
          </a:xfrm>
        </p:spPr>
        <p:txBody>
          <a:bodyPr/>
          <a:lstStyle/>
          <a:p>
            <a:r>
              <a:rPr lang="en-GB" dirty="0"/>
              <a:t>Image: Stephan M. </a:t>
            </a:r>
            <a:r>
              <a:rPr lang="en-GB" dirty="0" err="1"/>
              <a:t>Trimberger</a:t>
            </a:r>
            <a:r>
              <a:rPr lang="en-GB" dirty="0"/>
              <a:t>, Three Ages of FPGAs: A Retrospective on the First Thirty Years of FPGA Technology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7968208" y="4858108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FPGA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14BD-A4C3-23EC-16DA-92261BC22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0047" y="2073984"/>
            <a:ext cx="2340617" cy="259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84D81-9F43-D36F-27D5-382F1B7979B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6151" y="2053867"/>
            <a:ext cx="5040634" cy="4063640"/>
          </a:xfrm>
        </p:spPr>
        <p:txBody>
          <a:bodyPr/>
          <a:lstStyle/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GB" dirty="0"/>
          </a:p>
          <a:p>
            <a:r>
              <a:rPr lang="en-GB" dirty="0"/>
              <a:t>Sequential matching</a:t>
            </a:r>
            <a:br>
              <a:rPr lang="en-GB" dirty="0"/>
            </a:br>
            <a:r>
              <a:rPr lang="en-GB" dirty="0"/>
              <a:t>    - Trivial solution and easy to implement</a:t>
            </a:r>
            <a:br>
              <a:rPr lang="en-GB" dirty="0"/>
            </a:br>
            <a:r>
              <a:rPr lang="en-GB" dirty="0"/>
              <a:t>    - Does not scale well</a:t>
            </a:r>
            <a:br>
              <a:rPr lang="en-GB" dirty="0"/>
            </a:br>
            <a:r>
              <a:rPr lang="en-GB" dirty="0"/>
              <a:t>    - Might have 10+ of rules/patterns</a:t>
            </a:r>
          </a:p>
          <a:p>
            <a:endParaRPr lang="en-GB" dirty="0"/>
          </a:p>
          <a:p>
            <a:r>
              <a:rPr lang="en-GB" dirty="0"/>
              <a:t>Hierarchical tree-based algorithm [3]</a:t>
            </a:r>
            <a:br>
              <a:rPr lang="en-GB" dirty="0"/>
            </a:br>
            <a:r>
              <a:rPr lang="en-GB" dirty="0"/>
              <a:t>    - Inspects multidimensional fields of IP header</a:t>
            </a:r>
            <a:br>
              <a:rPr lang="en-GB" dirty="0"/>
            </a:br>
            <a:r>
              <a:rPr lang="en-GB" dirty="0"/>
              <a:t>    - Uses parallel decision trees.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F85E-7B14-3819-BB4D-DC10C4E1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filtering techniques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DF4CE-5CDE-05ED-8E1E-83EA2361D0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400" y="6454345"/>
            <a:ext cx="7776939" cy="214568"/>
          </a:xfrm>
        </p:spPr>
        <p:txBody>
          <a:bodyPr/>
          <a:lstStyle/>
          <a:p>
            <a:pPr algn="l"/>
            <a:r>
              <a:rPr lang="en-GB" dirty="0"/>
              <a:t>Images: </a:t>
            </a:r>
          </a:p>
          <a:p>
            <a:pPr algn="l"/>
            <a:r>
              <a:rPr lang="en-GB" dirty="0"/>
              <a:t>    IPv4: RFC791 (1981),</a:t>
            </a:r>
          </a:p>
          <a:p>
            <a:pPr algn="l"/>
            <a:r>
              <a:rPr lang="en-GB" dirty="0"/>
              <a:t>    Packet classifier: A. </a:t>
            </a:r>
            <a:r>
              <a:rPr lang="en-GB" dirty="0" err="1"/>
              <a:t>Wicaksana</a:t>
            </a:r>
            <a:r>
              <a:rPr lang="en-GB" dirty="0"/>
              <a:t> and A. </a:t>
            </a:r>
            <a:r>
              <a:rPr lang="en-GB" dirty="0" err="1"/>
              <a:t>Sasongko</a:t>
            </a:r>
            <a:r>
              <a:rPr lang="en-GB" dirty="0"/>
              <a:t>, Fast and reconfigurable packet classification engine in </a:t>
            </a:r>
            <a:r>
              <a:rPr lang="en-GB" dirty="0" err="1"/>
              <a:t>fpga</a:t>
            </a:r>
            <a:r>
              <a:rPr lang="en-GB" dirty="0"/>
              <a:t> based f</a:t>
            </a:r>
            <a:r>
              <a:rPr lang="en-AU" dirty="0" err="1"/>
              <a:t>irewall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7F9FF-B939-501C-6614-8666D4A874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8308-7B89-19E1-8FBF-E6BE948A28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1DF7BF-2A17-5858-A93B-761F5BB977A1}"/>
              </a:ext>
            </a:extLst>
          </p:cNvPr>
          <p:cNvSpPr txBox="1"/>
          <p:nvPr/>
        </p:nvSpPr>
        <p:spPr>
          <a:xfrm>
            <a:off x="8597197" y="284930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IPv4 Header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0241E8-BB1C-0860-DDF1-EC6640F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6098" y="969825"/>
            <a:ext cx="3528392" cy="18267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B14D87-4025-BC1B-BC80-8EB1ECBDD984}"/>
              </a:ext>
            </a:extLst>
          </p:cNvPr>
          <p:cNvSpPr txBox="1"/>
          <p:nvPr/>
        </p:nvSpPr>
        <p:spPr>
          <a:xfrm>
            <a:off x="8472339" y="6117507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Packet classifier [3]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BFE0E5-4484-21ED-4978-ED66FFA402D6}"/>
              </a:ext>
            </a:extLst>
          </p:cNvPr>
          <p:cNvCxnSpPr>
            <a:cxnSpLocks/>
          </p:cNvCxnSpPr>
          <p:nvPr/>
        </p:nvCxnSpPr>
        <p:spPr>
          <a:xfrm>
            <a:off x="7608394" y="1968928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49B331-A168-C448-6B64-18933A8DBBD5}"/>
              </a:ext>
            </a:extLst>
          </p:cNvPr>
          <p:cNvCxnSpPr>
            <a:cxnSpLocks/>
          </p:cNvCxnSpPr>
          <p:nvPr/>
        </p:nvCxnSpPr>
        <p:spPr>
          <a:xfrm>
            <a:off x="7625542" y="2223534"/>
            <a:ext cx="367704" cy="1487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7639C1E-9776-9EFF-52EB-75BFC2B81284}"/>
              </a:ext>
            </a:extLst>
          </p:cNvPr>
          <p:cNvSpPr/>
          <p:nvPr/>
        </p:nvSpPr>
        <p:spPr>
          <a:xfrm>
            <a:off x="7993246" y="1968927"/>
            <a:ext cx="3412261" cy="578023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7C86247-B7D1-FD67-A28C-C3DA38F70BA0}"/>
              </a:ext>
            </a:extLst>
          </p:cNvPr>
          <p:cNvSpPr/>
          <p:nvPr/>
        </p:nvSpPr>
        <p:spPr>
          <a:xfrm flipV="1">
            <a:off x="8885227" y="1719268"/>
            <a:ext cx="855068" cy="249659"/>
          </a:xfrm>
          <a:prstGeom prst="roundRec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35C87BF-1F7E-EE6A-1A59-2CA8F2EE127F}"/>
              </a:ext>
            </a:extLst>
          </p:cNvPr>
          <p:cNvCxnSpPr>
            <a:cxnSpLocks/>
          </p:cNvCxnSpPr>
          <p:nvPr/>
        </p:nvCxnSpPr>
        <p:spPr>
          <a:xfrm>
            <a:off x="7608394" y="1524637"/>
            <a:ext cx="1220023" cy="242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90A736F-2652-8DC4-0BEA-900CFAEAB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609" y="3500726"/>
            <a:ext cx="3903167" cy="266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riscv.org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232" y="249289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1913139"/>
            <a:ext cx="10801350" cy="4063640"/>
          </a:xfrm>
        </p:spPr>
        <p:txBody>
          <a:bodyPr/>
          <a:lstStyle/>
          <a:p>
            <a:r>
              <a:rPr lang="en-GB" dirty="0"/>
              <a:t>Using Xilinx </a:t>
            </a:r>
            <a:r>
              <a:rPr lang="en-GB" dirty="0" err="1"/>
              <a:t>Artix</a:t>
            </a:r>
            <a:r>
              <a:rPr lang="en-GB" dirty="0"/>
              <a:t> 7 100T (XC7A100T-1CSG324) FGPA.</a:t>
            </a:r>
          </a:p>
          <a:p>
            <a:endParaRPr lang="en-GB" dirty="0"/>
          </a:p>
          <a:p>
            <a:r>
              <a:rPr lang="en-GB" dirty="0"/>
              <a:t>Neorv32 MCU – RISC-V softcore written in vendor agnostic VHDL</a:t>
            </a:r>
          </a:p>
          <a:p>
            <a:endParaRPr lang="en-GB" dirty="0"/>
          </a:p>
          <a:p>
            <a:r>
              <a:rPr lang="en-GB" dirty="0"/>
              <a:t>Custom Ethernet MAC connected over Wishbone bus.</a:t>
            </a:r>
            <a:br>
              <a:rPr lang="en-GB" dirty="0"/>
            </a:br>
            <a:r>
              <a:rPr lang="en-GB" dirty="0"/>
              <a:t>    - Better control over packet filtering</a:t>
            </a:r>
            <a:br>
              <a:rPr lang="en-GB" dirty="0"/>
            </a:br>
            <a:r>
              <a:rPr lang="en-GB" dirty="0"/>
              <a:t>    - Easier to write drivers</a:t>
            </a:r>
          </a:p>
          <a:p>
            <a:endParaRPr lang="en-AU" dirty="0"/>
          </a:p>
          <a:p>
            <a:r>
              <a:rPr lang="en-AU" dirty="0"/>
              <a:t>Wishbone B4 Classic – 32bit wide full duplex interconnect</a:t>
            </a:r>
            <a:br>
              <a:rPr lang="en-AU" dirty="0"/>
            </a:br>
            <a:r>
              <a:rPr lang="en-AU" dirty="0"/>
              <a:t>    - Ties into the 32bit address space on the Neorv32</a:t>
            </a:r>
            <a:endParaRPr lang="en-GB" dirty="0"/>
          </a:p>
          <a:p>
            <a:endParaRPr lang="en-GB" dirty="0"/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-Plus TCP stack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3573016"/>
            <a:ext cx="5220104" cy="24482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B04912-8B09-C7DB-273D-41A1E7D2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1245002"/>
            <a:ext cx="1666057" cy="1848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05535-9706-A18F-D1D2-1CFCF1B47C87}"/>
              </a:ext>
            </a:extLst>
          </p:cNvPr>
          <p:cNvSpPr txBox="1"/>
          <p:nvPr/>
        </p:nvSpPr>
        <p:spPr>
          <a:xfrm>
            <a:off x="8441196" y="612015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Hardware layout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5A42-0332-8483-49DA-893F8B901356}"/>
              </a:ext>
            </a:extLst>
          </p:cNvPr>
          <p:cNvSpPr txBox="1"/>
          <p:nvPr/>
        </p:nvSpPr>
        <p:spPr>
          <a:xfrm>
            <a:off x="8344090" y="312498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Integration stack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architecture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4072" y="1617466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839416" y="2093228"/>
            <a:ext cx="48965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interfaces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constructed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MicroSD card to store web content – FAT filesystem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E41D-F9BC-DE95-C71D-004A5642AA45}"/>
              </a:ext>
            </a:extLst>
          </p:cNvPr>
          <p:cNvSpPr txBox="1"/>
          <p:nvPr/>
        </p:nvSpPr>
        <p:spPr>
          <a:xfrm>
            <a:off x="7824192" y="587727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SoC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Developing for </a:t>
            </a:r>
            <a:r>
              <a:rPr lang="en-GB" dirty="0" err="1"/>
              <a:t>Diglient</a:t>
            </a:r>
            <a:r>
              <a:rPr lang="en-GB" dirty="0"/>
              <a:t> </a:t>
            </a:r>
            <a:r>
              <a:rPr lang="en-GB" dirty="0" err="1"/>
              <a:t>Nexys</a:t>
            </a:r>
            <a:r>
              <a:rPr lang="en-GB" dirty="0"/>
              <a:t> A7</a:t>
            </a:r>
            <a:br>
              <a:rPr lang="en-GB" dirty="0"/>
            </a:br>
            <a:r>
              <a:rPr lang="en-GB" dirty="0"/>
              <a:t>    - Xilinx </a:t>
            </a:r>
            <a:r>
              <a:rPr lang="en-GB" dirty="0" err="1"/>
              <a:t>Artix</a:t>
            </a:r>
            <a:r>
              <a:rPr lang="en-GB" dirty="0"/>
              <a:t> 7 100T (XC7A100T-1CSG324) FPGA</a:t>
            </a:r>
            <a:br>
              <a:rPr lang="en-GB" dirty="0"/>
            </a:br>
            <a:r>
              <a:rPr lang="en-GB" dirty="0"/>
              <a:t>    - Onboard LAN8720A Ethernet PHY</a:t>
            </a:r>
          </a:p>
          <a:p>
            <a:endParaRPr lang="en-GB" dirty="0"/>
          </a:p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Logic analyser</a:t>
            </a:r>
            <a:br>
              <a:rPr lang="en-GB" dirty="0"/>
            </a:br>
            <a:r>
              <a:rPr lang="en-GB" dirty="0"/>
              <a:t>    - RMII operates 2 bit wide bus at 50Mhz.</a:t>
            </a:r>
            <a:br>
              <a:rPr lang="en-GB" dirty="0"/>
            </a:br>
            <a:r>
              <a:rPr lang="en-GB" dirty="0"/>
              <a:t>    - Using high speed logic adaptor</a:t>
            </a:r>
            <a:br>
              <a:rPr lang="en-GB" dirty="0"/>
            </a:br>
            <a:r>
              <a:rPr lang="en-GB" dirty="0"/>
              <a:t>    - 800MSa/s Sampling rate at 8 channels</a:t>
            </a:r>
          </a:p>
          <a:p>
            <a:endParaRPr lang="en-GB" dirty="0"/>
          </a:p>
          <a:p>
            <a:r>
              <a:rPr lang="en-GB" dirty="0"/>
              <a:t>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</a:t>
            </a:r>
            <a:br>
              <a:rPr lang="en-GB" dirty="0"/>
            </a:br>
            <a:r>
              <a:rPr lang="en-GB" dirty="0"/>
              <a:t>    - Simulation of key hardware components in isolation</a:t>
            </a:r>
            <a:br>
              <a:rPr lang="en-GB" dirty="0"/>
            </a:br>
            <a:r>
              <a:rPr lang="en-GB" dirty="0"/>
              <a:t>    - Hard to test specific microprocessor code in a simulation.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BD39-E286-F7B1-A554-69C274E456A6}"/>
              </a:ext>
            </a:extLst>
          </p:cNvPr>
          <p:cNvSpPr txBox="1"/>
          <p:nvPr/>
        </p:nvSpPr>
        <p:spPr>
          <a:xfrm>
            <a:off x="8040216" y="5776854"/>
            <a:ext cx="30072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Testing Setup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Top: </a:t>
            </a:r>
            <a:r>
              <a:rPr lang="en-GB" sz="1050" b="1" dirty="0" err="1">
                <a:solidFill>
                  <a:schemeClr val="accent1"/>
                </a:solidFill>
              </a:rPr>
              <a:t>Nexys</a:t>
            </a:r>
            <a:r>
              <a:rPr lang="en-GB" sz="1050" b="1" dirty="0">
                <a:solidFill>
                  <a:schemeClr val="accent1"/>
                </a:solidFill>
              </a:rPr>
              <a:t> A7, bottom: Digital discovery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3571</TotalTime>
  <Words>975</Words>
  <Application>Microsoft Office PowerPoint</Application>
  <PresentationFormat>Widescreen</PresentationFormat>
  <Paragraphs>141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CMTT12</vt:lpstr>
      <vt:lpstr>DM Sans</vt:lpstr>
      <vt:lpstr>Gotham Book</vt:lpstr>
      <vt:lpstr>Gotham Medium</vt:lpstr>
      <vt:lpstr>NimbusRomNo9L-Regu</vt:lpstr>
      <vt:lpstr>NimbusRomNo9L-ReguItal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Packet filtering techniques</vt:lpstr>
      <vt:lpstr>RISC-V</vt:lpstr>
      <vt:lpstr>Implementation</vt:lpstr>
      <vt:lpstr>Current hardware architecture</vt:lpstr>
      <vt:lpstr>Testing</vt:lpstr>
      <vt:lpstr>Progress</vt:lpstr>
      <vt:lpstr>Contributions – neorv32</vt:lpstr>
      <vt:lpstr>Project plan</vt:lpstr>
      <vt:lpstr>Potential challenges</vt:lpstr>
      <vt:lpstr>References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64</cp:revision>
  <dcterms:created xsi:type="dcterms:W3CDTF">2022-05-13T01:47:19Z</dcterms:created>
  <dcterms:modified xsi:type="dcterms:W3CDTF">2023-05-10T14:29:24Z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